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7" r:id="rId20"/>
    <p:sldId id="274" r:id="rId21"/>
    <p:sldId id="276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2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5F57-4700-41CF-B53F-155B936E2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9B5A4-D58D-4B2B-B720-46D28D8A8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26453-CA4A-4007-AB0A-0622BBF0A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CA456-2C54-4A50-9EC6-00CA3FD7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00EEE-F615-400A-8D07-D2C50C956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4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B77D-8B4E-4863-8CFE-C02562E6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0C4BF-6AE2-4314-9FA1-4945C2BE9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5F93C-6ECA-4ECB-97BE-B742F072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7D1C-6492-4EF7-96C4-40DCD0F0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0C976-8CBA-44EC-8A36-3881D74D8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4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B7192-EF66-4B5E-9830-0C3C2765B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5C0D7-9E46-4818-97BD-F7D6834A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CC2D9-67CD-4B0A-AB9E-E248F9C04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860F9-355A-46AC-BDE9-A71B5B81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4E0E3-8F61-4CEF-A352-1C407D34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2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1658-7E4A-4426-9420-85866A0BD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D6C77-9C41-4C89-BDC5-B81F01558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27A3B-AE0C-4236-90E9-C19F5D27D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EAFAE-50EB-4C8F-B33A-F4E6B96B6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C98E0-4DA9-4019-A112-CC8F76EE8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74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D2EA-22A4-4D1E-8D3F-23D797A73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2B955-4D24-443F-8CA3-781BFA6B4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1EA94-7187-4086-80AA-592CDDDBF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978C5-8BF6-4764-994C-1B1F65CCD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BA8A9-5C1D-4C67-9820-B56DFF3E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3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79DF-F45F-4B7E-8746-9E0181F3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85A8-6294-4844-A49F-90DFAFADA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56199-A549-4345-AA7A-728A5BAB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F473-04F9-40DC-9BCA-CE94F9B8F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0391D-75BC-49F9-BC69-EB2FB2905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D168A-769F-4266-BCAD-6329E6A1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8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133C-8B2B-4F7C-B26F-DEFC6E83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47607-110F-47BE-9797-D4685BAF2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B51EE-6699-49C0-924E-58381E0A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9A4F6-2291-40C8-A288-B06CFAF5F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D667A4-1809-475A-B5A8-E98B524B7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FB0652-A5A8-4760-AB81-4D1F89E7D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E8BCBB-3F50-45CD-BBFC-FD9F32D1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D2085-D125-4033-B03D-47B94BB0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3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D4B0-A001-4133-8E52-7C1B9F64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829E6-703E-40DB-991A-D3B6582D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C962C-DF6A-4F9C-AB88-F6758ABC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B730E-E43F-4AEB-9571-03076ACA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68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B7F65-2B22-4FE9-98A0-B25DD44D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1C21A-6843-4AB8-8298-D5C68A2A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00B1A-8CB0-40FF-A4C5-39840191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661CC-DFAA-43DA-B591-74ED283E4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D193C-54B3-4D3C-8745-FA397497E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2412A-BBD9-4D15-BA8C-75CEF6AA8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4C8C5-42CA-44B0-B03D-7CAFAB9F2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2A889-3819-4AE4-B871-89DEF0AA0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C9D83-721D-4499-A30E-DC1D6D0FE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9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0DD4-58B3-4D9F-BE4D-8893A31C5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B2EBEF-1EFE-4290-AC2C-C2A8D7F4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4E482-3390-4C8F-AD9C-B4EFA36BE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18B97-AB55-4168-8506-6015862A3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6135B-1FE1-4F6E-B770-35BEAB09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A74A4-64D5-4673-B0BD-1F6F7E23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7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DB5CE-3AE5-4448-B25F-7D1C35C9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66297-03D8-4B5C-8D6D-D01D82432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3B5F-C442-4F56-8CBC-0C283E9267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0CCC8-EC15-4607-84CA-55BA38351861}" type="datetimeFigureOut">
              <a:rPr lang="en-US" smtClean="0"/>
              <a:t>10/20/2018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36A4A-89DA-4DF7-A232-EC992867C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3F2AB-791B-42AD-9FA0-88431A798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3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rpubs.com/SusanEJohnston/7953" TargetMode="External"/><Relationship Id="rId2" Type="http://schemas.openxmlformats.org/officeDocument/2006/relationships/hyperlink" Target="http://ggplot2.tidyverse.org/reference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7C9A-7CAF-4764-A825-9C11BFAAF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6293" y="2328993"/>
            <a:ext cx="9144000" cy="2387600"/>
          </a:xfrm>
        </p:spPr>
        <p:txBody>
          <a:bodyPr/>
          <a:lstStyle/>
          <a:p>
            <a:r>
              <a:rPr lang="en-GB" dirty="0"/>
              <a:t>Using R as a Research Tool.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B4108-2157-48EE-BD03-4039E4CC4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293" y="480866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b="1" dirty="0"/>
              <a:t>NERC E3 DTP Training – 7</a:t>
            </a:r>
            <a:r>
              <a:rPr lang="en-GB" b="1" baseline="30000" dirty="0"/>
              <a:t>th</a:t>
            </a:r>
            <a:r>
              <a:rPr lang="en-GB" b="1" dirty="0"/>
              <a:t> November</a:t>
            </a:r>
          </a:p>
          <a:p>
            <a:endParaRPr lang="en-GB" dirty="0"/>
          </a:p>
          <a:p>
            <a:r>
              <a:rPr lang="en-GB" dirty="0"/>
              <a:t>Dr Susan Johnston, Institute of Evolutionary Biology</a:t>
            </a:r>
          </a:p>
          <a:p>
            <a:r>
              <a:rPr lang="en-GB" dirty="0"/>
              <a:t>Demonstrators: </a:t>
            </a:r>
            <a:r>
              <a:rPr lang="en-GB" dirty="0" err="1"/>
              <a:t>Gergana</a:t>
            </a:r>
            <a:r>
              <a:rPr lang="en-GB" dirty="0"/>
              <a:t> </a:t>
            </a:r>
            <a:r>
              <a:rPr lang="en-GB" dirty="0" err="1"/>
              <a:t>Daskalova</a:t>
            </a:r>
            <a:r>
              <a:rPr lang="en-GB" dirty="0"/>
              <a:t>, John </a:t>
            </a:r>
            <a:r>
              <a:rPr lang="en-GB" dirty="0" err="1"/>
              <a:t>Godlee</a:t>
            </a:r>
            <a:endParaRPr lang="en-US" dirty="0"/>
          </a:p>
        </p:txBody>
      </p:sp>
      <p:pic>
        <p:nvPicPr>
          <p:cNvPr id="1026" name="Picture 2" descr="Image result for rstudio stickers">
            <a:extLst>
              <a:ext uri="{FF2B5EF4-FFF2-40B4-BE49-F238E27FC236}">
                <a16:creationId xmlns:a16="http://schemas.microsoft.com/office/drawing/2014/main" id="{D43412DC-9AB1-44F2-95DC-486BE1BD9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255" y="662331"/>
            <a:ext cx="762000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159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2A8C94-FB09-4352-B1B5-40214AF3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20" y="0"/>
            <a:ext cx="102941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5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995C8B-A005-4BFD-96D9-DC62E2FEF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187" y="0"/>
            <a:ext cx="856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66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EA50-ADFC-4980-8093-D24D3300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8012" y="346108"/>
            <a:ext cx="4922560" cy="1916161"/>
          </a:xfrm>
        </p:spPr>
        <p:txBody>
          <a:bodyPr/>
          <a:lstStyle/>
          <a:p>
            <a:pPr algn="ctr"/>
            <a:r>
              <a:rPr lang="en-GB" dirty="0"/>
              <a:t>Scenarios that benefit from reproducibility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35C14-F39D-4DE1-9D93-7757DA3D7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230" y="433633"/>
            <a:ext cx="7083458" cy="6052008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rgbClr val="C00000"/>
                </a:solidFill>
              </a:rPr>
              <a:t>The first researcher who will need to reproduce results is likely to be </a:t>
            </a:r>
            <a:r>
              <a:rPr lang="en-GB" sz="2400" b="1" dirty="0">
                <a:solidFill>
                  <a:srgbClr val="C00000"/>
                </a:solidFill>
              </a:rPr>
              <a:t>YOU.</a:t>
            </a:r>
          </a:p>
          <a:p>
            <a:endParaRPr lang="en-GB" sz="2400" b="1" dirty="0"/>
          </a:p>
          <a:p>
            <a:r>
              <a:rPr lang="en-GB" sz="2400" dirty="0"/>
              <a:t>New data becomes available.</a:t>
            </a:r>
          </a:p>
          <a:p>
            <a:endParaRPr lang="en-GB" sz="2400" dirty="0"/>
          </a:p>
          <a:p>
            <a:r>
              <a:rPr lang="en-GB" sz="2400" dirty="0"/>
              <a:t>You return to a project after a period of time.</a:t>
            </a:r>
          </a:p>
          <a:p>
            <a:endParaRPr lang="en-GB" sz="2400" dirty="0"/>
          </a:p>
          <a:p>
            <a:r>
              <a:rPr lang="en-GB" sz="2400" dirty="0"/>
              <a:t>You give the project to a new student/collaborator.</a:t>
            </a:r>
          </a:p>
          <a:p>
            <a:endParaRPr lang="en-GB" sz="2400" dirty="0"/>
          </a:p>
          <a:p>
            <a:r>
              <a:rPr lang="en-GB" sz="2400" dirty="0"/>
              <a:t>A reviewer wants you to change a model parameter.</a:t>
            </a:r>
          </a:p>
          <a:p>
            <a:endParaRPr lang="en-GB" sz="2400" dirty="0"/>
          </a:p>
          <a:p>
            <a:r>
              <a:rPr lang="en-GB" sz="2400" dirty="0"/>
              <a:t>When you find an error, but not sure where you went wrong.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AEF948-463F-445F-B6B3-32454A1FB9E8}"/>
              </a:ext>
            </a:extLst>
          </p:cNvPr>
          <p:cNvGrpSpPr/>
          <p:nvPr/>
        </p:nvGrpSpPr>
        <p:grpSpPr>
          <a:xfrm>
            <a:off x="-29165" y="2504355"/>
            <a:ext cx="4524865" cy="3688131"/>
            <a:chOff x="-28279" y="1853406"/>
            <a:chExt cx="4524865" cy="368813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3AC078-9AE7-493A-91B0-D6FE8B8CB2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7681" b="16481"/>
            <a:stretch/>
          </p:blipFill>
          <p:spPr>
            <a:xfrm>
              <a:off x="-28279" y="1853406"/>
              <a:ext cx="4524865" cy="31050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7186-850F-4F38-A135-DEA38EA801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351" t="84318"/>
            <a:stretch/>
          </p:blipFill>
          <p:spPr>
            <a:xfrm>
              <a:off x="1074655" y="4958499"/>
              <a:ext cx="3043875" cy="583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701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6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B5AF78-C1CA-4C06-B104-45A6B2374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61" y="293681"/>
            <a:ext cx="9544531" cy="50286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BE3629-1AD8-458C-8AEC-F3DCB20DF9A3}"/>
              </a:ext>
            </a:extLst>
          </p:cNvPr>
          <p:cNvSpPr txBox="1"/>
          <p:nvPr/>
        </p:nvSpPr>
        <p:spPr>
          <a:xfrm>
            <a:off x="5873261" y="5952392"/>
            <a:ext cx="6049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FF0000"/>
                </a:solidFill>
              </a:rPr>
              <a:t>Mhairi’s</a:t>
            </a:r>
            <a:r>
              <a:rPr lang="en-GB" dirty="0">
                <a:solidFill>
                  <a:srgbClr val="FF0000"/>
                </a:solidFill>
              </a:rPr>
              <a:t> Base R </a:t>
            </a:r>
            <a:r>
              <a:rPr lang="en-GB" dirty="0" err="1">
                <a:solidFill>
                  <a:srgbClr val="FF0000"/>
                </a:solidFill>
              </a:rPr>
              <a:t>cheatsheet</a:t>
            </a:r>
            <a:r>
              <a:rPr lang="en-GB" dirty="0">
                <a:solidFill>
                  <a:srgbClr val="FF0000"/>
                </a:solidFill>
              </a:rPr>
              <a:t>…</a:t>
            </a:r>
            <a:br>
              <a:rPr lang="en-GB" dirty="0">
                <a:solidFill>
                  <a:srgbClr val="FF0000"/>
                </a:solidFill>
              </a:rPr>
            </a:br>
            <a:r>
              <a:rPr lang="en-GB" dirty="0">
                <a:solidFill>
                  <a:srgbClr val="FF0000"/>
                </a:solidFill>
              </a:rPr>
              <a:t>http://github.com/rstudio/cheatsheets/raw/master/base-r.pdf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313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B594-6306-4766-B5D0-CC0F07488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14" y="0"/>
            <a:ext cx="10515600" cy="1325563"/>
          </a:xfrm>
        </p:spPr>
        <p:txBody>
          <a:bodyPr/>
          <a:lstStyle/>
          <a:p>
            <a:r>
              <a:rPr lang="en-GB" dirty="0"/>
              <a:t>R and the </a:t>
            </a:r>
            <a:r>
              <a:rPr lang="en-GB" dirty="0" err="1"/>
              <a:t>Rstudio</a:t>
            </a:r>
            <a:r>
              <a:rPr lang="en-GB" dirty="0"/>
              <a:t> Environment</a:t>
            </a:r>
            <a:endParaRPr lang="en-US" dirty="0"/>
          </a:p>
        </p:txBody>
      </p:sp>
      <p:pic>
        <p:nvPicPr>
          <p:cNvPr id="1026" name="Picture 2" descr="Img">
            <a:extLst>
              <a:ext uri="{FF2B5EF4-FFF2-40B4-BE49-F238E27FC236}">
                <a16:creationId xmlns:a16="http://schemas.microsoft.com/office/drawing/2014/main" id="{3CD6F011-3D5C-4B3B-9EFA-41F0A92C8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739" y="1175239"/>
            <a:ext cx="9144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494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D167-F71E-4FD7-818A-E85E7CB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 help.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DEF81-AF98-4243-9786-13846A0F0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In R…</a:t>
            </a:r>
          </a:p>
          <a:p>
            <a:endParaRPr lang="en-GB" dirty="0"/>
          </a:p>
          <a:p>
            <a:pPr lvl="1"/>
            <a:r>
              <a:rPr lang="en-GB" dirty="0"/>
              <a:t>? searches for a specific function.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?? searches for a specific string.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Help tab in </a:t>
            </a:r>
            <a:r>
              <a:rPr lang="en-GB" dirty="0" err="1"/>
              <a:t>RStudio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BDA10C-C0D2-45DC-82C2-BBE0F45814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Online…</a:t>
            </a:r>
          </a:p>
          <a:p>
            <a:endParaRPr lang="en-GB" dirty="0"/>
          </a:p>
          <a:p>
            <a:pPr lvl="1"/>
            <a:r>
              <a:rPr lang="en-GB" dirty="0"/>
              <a:t>ourcodingclub.github.io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Stack Overflow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R </a:t>
            </a:r>
            <a:r>
              <a:rPr lang="en-GB" dirty="0" err="1"/>
              <a:t>Cheatsheets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35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Loading data into 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94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 in R with base R &amp;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Summarise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summary()</a:t>
            </a:r>
          </a:p>
          <a:p>
            <a:endParaRPr lang="en-GB" dirty="0"/>
          </a:p>
          <a:p>
            <a:r>
              <a:rPr lang="en-GB" dirty="0"/>
              <a:t>Sort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arrange()</a:t>
            </a:r>
          </a:p>
          <a:p>
            <a:endParaRPr lang="en-GB" dirty="0"/>
          </a:p>
          <a:p>
            <a:r>
              <a:rPr lang="en-GB" dirty="0"/>
              <a:t>Select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select()</a:t>
            </a:r>
          </a:p>
          <a:p>
            <a:endParaRPr lang="en-GB" dirty="0"/>
          </a:p>
          <a:p>
            <a:r>
              <a:rPr lang="en-GB" dirty="0"/>
              <a:t>Adding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$</a:t>
            </a:r>
          </a:p>
          <a:p>
            <a:endParaRPr lang="en-GB" dirty="0"/>
          </a:p>
          <a:p>
            <a:r>
              <a:rPr lang="en-GB" dirty="0"/>
              <a:t>Select rows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341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3D985-BEA4-407D-9394-91936EA48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C5732F-E3F3-4C05-95E3-799EEEB14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318" y="1690688"/>
            <a:ext cx="6600217" cy="391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88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           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E960B-82BE-4065-BB48-580DFFC7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7902"/>
            <a:ext cx="10515600" cy="4351338"/>
          </a:xfrm>
        </p:spPr>
        <p:txBody>
          <a:bodyPr/>
          <a:lstStyle/>
          <a:p>
            <a:r>
              <a:rPr lang="en-GB" dirty="0"/>
              <a:t>Environment for statistical computing and graphics.</a:t>
            </a:r>
          </a:p>
          <a:p>
            <a:endParaRPr lang="en-GB" dirty="0"/>
          </a:p>
          <a:p>
            <a:r>
              <a:rPr lang="en-GB" dirty="0"/>
              <a:t>Interpreted programming language.</a:t>
            </a:r>
          </a:p>
          <a:p>
            <a:endParaRPr lang="en-GB" dirty="0"/>
          </a:p>
          <a:p>
            <a:r>
              <a:rPr lang="en-GB" dirty="0"/>
              <a:t>Powerful research tool.</a:t>
            </a:r>
          </a:p>
          <a:p>
            <a:endParaRPr lang="en-GB" dirty="0"/>
          </a:p>
          <a:p>
            <a:r>
              <a:rPr lang="en-GB" b="1" dirty="0"/>
              <a:t>Free and open source</a:t>
            </a:r>
            <a:r>
              <a:rPr lang="en-GB" dirty="0"/>
              <a:t> multi-platform software.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943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054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	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2"/>
              </a:rPr>
              <a:t>http://ggplot2.tidyverse.org/reference/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Base graphics…</a:t>
            </a:r>
            <a:b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3"/>
              </a:rPr>
              <a:t>http://rpubs.com/SusanEJohnston/7953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3062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D0F65-50B7-4AEB-A942-5B5368AD0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r>
              <a:rPr lang="en-GB" sz="3600" dirty="0"/>
              <a:t> uses three components to construct a graph.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62BEB-F0D2-4776-B612-A0FDA4EC6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Layers: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ggplot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</a:p>
          <a:p>
            <a:pPr lvl="1"/>
            <a:r>
              <a:rPr lang="en-GB" dirty="0"/>
              <a:t>Data with aesthetic properties (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aes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 err="1"/>
              <a:t>Geoms</a:t>
            </a:r>
            <a:r>
              <a:rPr lang="en-GB" dirty="0"/>
              <a:t>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geom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_...()</a:t>
            </a:r>
          </a:p>
          <a:p>
            <a:pPr lvl="1"/>
            <a:r>
              <a:rPr lang="en-GB" dirty="0"/>
              <a:t>Type of plot (line, scatter, box-plot, etc).</a:t>
            </a:r>
          </a:p>
          <a:p>
            <a:endParaRPr lang="en-GB" dirty="0"/>
          </a:p>
          <a:p>
            <a:r>
              <a:rPr lang="en-GB" dirty="0"/>
              <a:t>Stats: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stat_...()</a:t>
            </a:r>
          </a:p>
          <a:p>
            <a:pPr lvl="1"/>
            <a:r>
              <a:rPr lang="en-GB" dirty="0"/>
              <a:t>Statistical transformations</a:t>
            </a:r>
          </a:p>
          <a:p>
            <a:pPr lvl="1"/>
            <a:r>
              <a:rPr lang="en-GB" dirty="0"/>
              <a:t>NB. Most </a:t>
            </a:r>
            <a:r>
              <a:rPr lang="en-GB" dirty="0" err="1"/>
              <a:t>geoms</a:t>
            </a:r>
            <a:r>
              <a:rPr lang="en-GB" dirty="0"/>
              <a:t> have a default stat, so this is not always need.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830C93-05EC-485D-A7BA-FD4EE871F03E}"/>
              </a:ext>
            </a:extLst>
          </p:cNvPr>
          <p:cNvSpPr/>
          <p:nvPr/>
        </p:nvSpPr>
        <p:spPr>
          <a:xfrm>
            <a:off x="510139" y="3157086"/>
            <a:ext cx="8758989" cy="125128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B76C83-C5DA-49C5-9AC2-99340173F617}"/>
              </a:ext>
            </a:extLst>
          </p:cNvPr>
          <p:cNvSpPr/>
          <p:nvPr/>
        </p:nvSpPr>
        <p:spPr>
          <a:xfrm>
            <a:off x="838200" y="4602697"/>
            <a:ext cx="8758989" cy="125128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693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14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          ?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905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84C6A3B-365D-4DA4-BE12-AF4041665590}"/>
              </a:ext>
            </a:extLst>
          </p:cNvPr>
          <p:cNvSpPr/>
          <p:nvPr/>
        </p:nvSpPr>
        <p:spPr>
          <a:xfrm>
            <a:off x="1093508" y="2243240"/>
            <a:ext cx="105863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“This is R. There is no if. Only how.”</a:t>
            </a:r>
          </a:p>
          <a:p>
            <a:r>
              <a:rPr lang="en-US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-- Simon `Yoda' Blomberg, R-help (April 2005)</a:t>
            </a:r>
            <a:endParaRPr lang="en-US" sz="3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C3CF19-3EAF-4E29-AF8B-A9F9888C9704}"/>
              </a:ext>
            </a:extLst>
          </p:cNvPr>
          <p:cNvSpPr txBox="1"/>
          <p:nvPr/>
        </p:nvSpPr>
        <p:spPr>
          <a:xfrm>
            <a:off x="499295" y="4166648"/>
            <a:ext cx="34596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Statistics.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Processing and tidying data.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CAB32D-BF48-4331-93D6-5EB727E56BB9}"/>
              </a:ext>
            </a:extLst>
          </p:cNvPr>
          <p:cNvSpPr txBox="1"/>
          <p:nvPr/>
        </p:nvSpPr>
        <p:spPr>
          <a:xfrm>
            <a:off x="4119188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Data visualisation.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Reports and presentations.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308080-8345-4D40-B237-F855746AE4A6}"/>
              </a:ext>
            </a:extLst>
          </p:cNvPr>
          <p:cNvSpPr txBox="1"/>
          <p:nvPr/>
        </p:nvSpPr>
        <p:spPr>
          <a:xfrm>
            <a:off x="8097625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Interactive web applications.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Portable projects.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2660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1D60-D80E-46B5-9C1C-FAA1B93C4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30"/>
            <a:ext cx="6316744" cy="1325563"/>
          </a:xfrm>
        </p:spPr>
        <p:txBody>
          <a:bodyPr/>
          <a:lstStyle/>
          <a:p>
            <a:r>
              <a:rPr lang="en-GB" dirty="0"/>
              <a:t>Data visualisation</a:t>
            </a:r>
            <a:br>
              <a:rPr lang="en-GB" dirty="0"/>
            </a:br>
            <a:r>
              <a:rPr lang="en-GB" sz="1800" dirty="0"/>
              <a:t>e.g. http://www.r-graph-gallery.com/portfolio/ggplot2-package/</a:t>
            </a:r>
            <a:endParaRPr lang="en-US" dirty="0"/>
          </a:p>
        </p:txBody>
      </p:sp>
      <p:pic>
        <p:nvPicPr>
          <p:cNvPr id="3074" name="Picture 2" descr="https://pbs.twimg.com/media/BzjHccmCcAAPKqd.jpg:large">
            <a:extLst>
              <a:ext uri="{FF2B5EF4-FFF2-40B4-BE49-F238E27FC236}">
                <a16:creationId xmlns:a16="http://schemas.microsoft.com/office/drawing/2014/main" id="{4EF73DA3-5E4A-486A-9B9D-CAC51200A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255" y="468017"/>
            <a:ext cx="3780970" cy="536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CC8835-792E-4F44-8E71-211FCE8E7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78" y="1712655"/>
            <a:ext cx="7135976" cy="399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EABABC-29BB-43B8-8813-F7C91E53C317}"/>
              </a:ext>
            </a:extLst>
          </p:cNvPr>
          <p:cNvSpPr/>
          <p:nvPr/>
        </p:nvSpPr>
        <p:spPr>
          <a:xfrm>
            <a:off x="2286363" y="5830391"/>
            <a:ext cx="53524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When did the golden age of The Simpsons end?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C81B40-24D0-4A6F-BD62-F590DB4E821D}"/>
              </a:ext>
            </a:extLst>
          </p:cNvPr>
          <p:cNvSpPr/>
          <p:nvPr/>
        </p:nvSpPr>
        <p:spPr>
          <a:xfrm>
            <a:off x="8597245" y="5738058"/>
            <a:ext cx="31579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Ancestors and descendants of a single Soay sheep called Snowball.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B467B-9208-4137-A904-66E644913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824" y="1"/>
            <a:ext cx="1351175" cy="115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22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224C1A7-59D9-49D3-938B-46B174E2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Report writing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246553-9C67-497B-B0A8-22E9927DA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34"/>
          <a:stretch/>
        </p:blipFill>
        <p:spPr>
          <a:xfrm>
            <a:off x="674727" y="1932495"/>
            <a:ext cx="5137517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45CEA-BA89-46DA-A569-C180F5CEFC80}"/>
              </a:ext>
            </a:extLst>
          </p:cNvPr>
          <p:cNvSpPr txBox="1"/>
          <p:nvPr/>
        </p:nvSpPr>
        <p:spPr>
          <a:xfrm>
            <a:off x="1573951" y="5850755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LaTeX</a:t>
            </a:r>
            <a:r>
              <a:rPr lang="en-GB" sz="2800" dirty="0"/>
              <a:t> and R </a:t>
            </a:r>
            <a:r>
              <a:rPr lang="en-GB" sz="2800" dirty="0" err="1"/>
              <a:t>Sweave</a:t>
            </a:r>
            <a:endParaRPr lang="en-US" sz="2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B30231-A8F6-481F-9C33-A54E8FCF5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567"/>
          <a:stretch/>
        </p:blipFill>
        <p:spPr>
          <a:xfrm>
            <a:off x="6595640" y="1932495"/>
            <a:ext cx="5089649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F1AFC15-7EDE-4C6F-B9B8-53D559382FBE}"/>
              </a:ext>
            </a:extLst>
          </p:cNvPr>
          <p:cNvSpPr txBox="1"/>
          <p:nvPr/>
        </p:nvSpPr>
        <p:spPr>
          <a:xfrm>
            <a:off x="7457848" y="5904026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knitr</a:t>
            </a:r>
            <a:r>
              <a:rPr lang="en-GB" sz="2800" dirty="0"/>
              <a:t> to 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49852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7F89-D46B-41B9-B0A8-0D87E2C8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52" y="0"/>
            <a:ext cx="10515600" cy="1325563"/>
          </a:xfrm>
        </p:spPr>
        <p:txBody>
          <a:bodyPr/>
          <a:lstStyle/>
          <a:p>
            <a:r>
              <a:rPr lang="en-GB" dirty="0"/>
              <a:t>Interactive applications (</a:t>
            </a:r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shiny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138B62-F21C-4F95-A766-F0C0EBE1B248}"/>
              </a:ext>
            </a:extLst>
          </p:cNvPr>
          <p:cNvSpPr/>
          <p:nvPr/>
        </p:nvSpPr>
        <p:spPr>
          <a:xfrm>
            <a:off x="7763259" y="97558"/>
            <a:ext cx="4169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https://scotland.shinyapps.io/babynames/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036377-F874-4E3B-A07F-EBC4A4195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429" y="1690688"/>
            <a:ext cx="7504675" cy="4903361"/>
          </a:xfrm>
          <a:prstGeom prst="rect">
            <a:avLst/>
          </a:prstGeom>
        </p:spPr>
      </p:pic>
      <p:pic>
        <p:nvPicPr>
          <p:cNvPr id="5122" name="Picture 2" descr="Image result for charles darwin">
            <a:extLst>
              <a:ext uri="{FF2B5EF4-FFF2-40B4-BE49-F238E27FC236}">
                <a16:creationId xmlns:a16="http://schemas.microsoft.com/office/drawing/2014/main" id="{1C9CF346-AA00-476D-8DE1-59A4CF645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071" y="1792453"/>
            <a:ext cx="1879381" cy="229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38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10090-D8CC-40CB-86FA-0DF7C7214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0103" y="198071"/>
            <a:ext cx="9459012" cy="1325563"/>
          </a:xfrm>
        </p:spPr>
        <p:txBody>
          <a:bodyPr/>
          <a:lstStyle/>
          <a:p>
            <a:r>
              <a:rPr lang="en-GB" dirty="0"/>
              <a:t>Programmers are in demand.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95FE7-8DE5-46DC-810B-EA9DCBBEB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138" y="1831730"/>
            <a:ext cx="6904611" cy="4351338"/>
          </a:xfrm>
        </p:spPr>
        <p:txBody>
          <a:bodyPr>
            <a:normAutofit fontScale="92500" lnSpcReduction="10000"/>
          </a:bodyPr>
          <a:lstStyle/>
          <a:p>
            <a:r>
              <a:rPr lang="en-GB" sz="2400" dirty="0"/>
              <a:t>Massively transferable skill!</a:t>
            </a:r>
          </a:p>
          <a:p>
            <a:endParaRPr lang="en-GB" sz="2400" dirty="0"/>
          </a:p>
          <a:p>
            <a:r>
              <a:rPr lang="en-GB" sz="2400" dirty="0"/>
              <a:t>Makes you competitive for postdocs and academic positions.</a:t>
            </a:r>
          </a:p>
          <a:p>
            <a:endParaRPr lang="en-GB" sz="2400" dirty="0"/>
          </a:p>
          <a:p>
            <a:r>
              <a:rPr lang="en-GB" sz="2400" dirty="0"/>
              <a:t>Easy path to Python and other languages. </a:t>
            </a:r>
          </a:p>
          <a:p>
            <a:endParaRPr lang="en-GB" sz="2400" dirty="0"/>
          </a:p>
          <a:p>
            <a:r>
              <a:rPr lang="en-GB" sz="2400" dirty="0"/>
              <a:t>Research companies, Facebook, Google, Twitter, </a:t>
            </a:r>
            <a:r>
              <a:rPr lang="en-GB" sz="2400" dirty="0" err="1"/>
              <a:t>AirBnB</a:t>
            </a:r>
            <a:r>
              <a:rPr lang="en-GB" sz="2400" dirty="0"/>
              <a:t>.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R jobs in Edinburgh at the Scottish Government, RBS, Tesco &amp; Sainsburys Bank, Rockstar North, University of Edinburgh, Energy Companies.</a:t>
            </a:r>
          </a:p>
          <a:p>
            <a:endParaRPr lang="en-GB" sz="2400" dirty="0"/>
          </a:p>
        </p:txBody>
      </p:sp>
      <p:pic>
        <p:nvPicPr>
          <p:cNvPr id="4" name="Picture 2" descr="R logo.svg">
            <a:extLst>
              <a:ext uri="{FF2B5EF4-FFF2-40B4-BE49-F238E27FC236}">
                <a16:creationId xmlns:a16="http://schemas.microsoft.com/office/drawing/2014/main" id="{4920BF6A-D776-4F3A-BC8F-F55871233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88" y="361565"/>
            <a:ext cx="1109541" cy="85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0B7048-67C2-499F-BA33-D475157E6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204" y="1707226"/>
            <a:ext cx="3730421" cy="46003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5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83993-997E-46B8-AB28-6DFC2423A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562" y="365125"/>
            <a:ext cx="10515600" cy="1325563"/>
          </a:xfrm>
        </p:spPr>
        <p:txBody>
          <a:bodyPr/>
          <a:lstStyle/>
          <a:p>
            <a:r>
              <a:rPr lang="en-GB" dirty="0"/>
              <a:t>      facilitates reproducible research.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8CB0C-5B12-4D35-9949-281DA21D1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307" y="2506662"/>
            <a:ext cx="8861981" cy="3045726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/>
              <a:t>“Reproducibility is the ability of an entire experiment or study to be reproduced, either by the researcher or by someone else working independently, [and] is one of the main principles of the scientific method.‘’</a:t>
            </a:r>
          </a:p>
          <a:p>
            <a:pPr marL="0" indent="0" algn="just">
              <a:buNone/>
            </a:pPr>
            <a:r>
              <a:rPr lang="en-GB" dirty="0"/>
              <a:t>							-Wikipedia</a:t>
            </a:r>
          </a:p>
        </p:txBody>
      </p:sp>
      <p:pic>
        <p:nvPicPr>
          <p:cNvPr id="5" name="Picture 2" descr="R logo.svg">
            <a:extLst>
              <a:ext uri="{FF2B5EF4-FFF2-40B4-BE49-F238E27FC236}">
                <a16:creationId xmlns:a16="http://schemas.microsoft.com/office/drawing/2014/main" id="{5B95E11B-F9BD-459A-BFDB-639089CFC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5" y="365125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5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382D6B-AEBE-4DA7-9CEB-A3B6C4DE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878" y="0"/>
            <a:ext cx="89542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26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543</Words>
  <Application>Microsoft Office PowerPoint</Application>
  <PresentationFormat>Widescreen</PresentationFormat>
  <Paragraphs>119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Open Sans</vt:lpstr>
      <vt:lpstr>Office Theme</vt:lpstr>
      <vt:lpstr>Using R as a Research Tool.</vt:lpstr>
      <vt:lpstr>What is            ?</vt:lpstr>
      <vt:lpstr>Why use           ?</vt:lpstr>
      <vt:lpstr>Data visualisation e.g. http://www.r-graph-gallery.com/portfolio/ggplot2-package/</vt:lpstr>
      <vt:lpstr>Report writing</vt:lpstr>
      <vt:lpstr>Interactive applications (shiny)</vt:lpstr>
      <vt:lpstr>Programmers are in demand.</vt:lpstr>
      <vt:lpstr>      facilitates reproducible research.</vt:lpstr>
      <vt:lpstr>PowerPoint Presentation</vt:lpstr>
      <vt:lpstr>PowerPoint Presentation</vt:lpstr>
      <vt:lpstr>PowerPoint Presentation</vt:lpstr>
      <vt:lpstr>Scenarios that benefit from reproducibility</vt:lpstr>
      <vt:lpstr>Using R as a Research Tool: Overview</vt:lpstr>
      <vt:lpstr>PowerPoint Presentation</vt:lpstr>
      <vt:lpstr>R and the Rstudio Environment</vt:lpstr>
      <vt:lpstr>Finding help.</vt:lpstr>
      <vt:lpstr>Loading data into R</vt:lpstr>
      <vt:lpstr>Data management in R with base R &amp; dplyr</vt:lpstr>
      <vt:lpstr>filter()</vt:lpstr>
      <vt:lpstr>Data visualisation with ggplot2</vt:lpstr>
      <vt:lpstr>ggplot2 uses three components to construct a graph.</vt:lpstr>
      <vt:lpstr>Using R as a Research Tool: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R as a Research Tool.</dc:title>
  <dc:creator>JOHNSTON Susan</dc:creator>
  <cp:lastModifiedBy>JOHNSTON Susan</cp:lastModifiedBy>
  <cp:revision>27</cp:revision>
  <dcterms:created xsi:type="dcterms:W3CDTF">2017-11-06T22:28:32Z</dcterms:created>
  <dcterms:modified xsi:type="dcterms:W3CDTF">2018-10-20T22:29:13Z</dcterms:modified>
</cp:coreProperties>
</file>

<file path=docProps/thumbnail.jpeg>
</file>